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74" r:id="rId6"/>
    <p:sldId id="275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60" d="100"/>
          <a:sy n="60" d="100"/>
        </p:scale>
        <p:origin x="52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00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3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33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82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4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45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55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66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30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30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65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E2869-597A-4784-A05D-40677B41D42C}" type="datetimeFigureOut">
              <a:rPr lang="en-GB" smtClean="0"/>
              <a:t>23/11/2019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2E8D7-AE9E-4A82-912F-67868845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4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9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30536"/>
            <a:ext cx="1216788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500" dirty="0">
                <a:solidFill>
                  <a:schemeClr val="bg1"/>
                </a:solidFill>
                <a:latin typeface="Trebuchet MS" panose="020B0603020202020204" pitchFamily="34" charset="0"/>
              </a:rPr>
              <a:t>Examination in Art &amp; Design?</a:t>
            </a:r>
          </a:p>
        </p:txBody>
      </p:sp>
    </p:spTree>
    <p:extLst>
      <p:ext uri="{BB962C8B-B14F-4D97-AF65-F5344CB8AC3E}">
        <p14:creationId xmlns:p14="http://schemas.microsoft.com/office/powerpoint/2010/main" val="3438634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081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69202" y="3244334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41193" y="986431"/>
            <a:ext cx="1218745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Trebuchet MS" panose="020B0603020202020204" pitchFamily="34" charset="0"/>
              </a:rPr>
              <a:t>The first thought leads to a feeling </a:t>
            </a:r>
          </a:p>
          <a:p>
            <a:r>
              <a:rPr lang="en-GB" sz="4800" dirty="0">
                <a:latin typeface="Trebuchet MS" panose="020B0603020202020204" pitchFamily="34" charset="0"/>
              </a:rPr>
              <a:t>of disbelief</a:t>
            </a:r>
          </a:p>
          <a:p>
            <a:endParaRPr lang="en-GB" sz="4800" dirty="0">
              <a:latin typeface="Trebuchet MS" panose="020B0603020202020204" pitchFamily="34" charset="0"/>
            </a:endParaRPr>
          </a:p>
          <a:p>
            <a:r>
              <a:rPr lang="en-GB" sz="4800" dirty="0">
                <a:latin typeface="Trebuchet MS" panose="020B0603020202020204" pitchFamily="34" charset="0"/>
              </a:rPr>
              <a:t>“Wow, what is going on?</a:t>
            </a:r>
          </a:p>
          <a:p>
            <a:endParaRPr lang="en-GB" sz="4800" dirty="0">
              <a:latin typeface="Trebuchet MS" panose="020B0603020202020204" pitchFamily="34" charset="0"/>
            </a:endParaRPr>
          </a:p>
          <a:p>
            <a:r>
              <a:rPr lang="en-GB" sz="4800" dirty="0">
                <a:latin typeface="Trebuchet MS" panose="020B0603020202020204" pitchFamily="34" charset="0"/>
              </a:rPr>
              <a:t>Are we putting the clocks back to the old Oxford A level days?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202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3572" y="635182"/>
            <a:ext cx="989703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  <a:latin typeface="Trebuchet MS" panose="020B0603020202020204" pitchFamily="34" charset="0"/>
              </a:rPr>
              <a:t>Art is supposed to be spontaneous and, perhaps, about questioning the old established structures</a:t>
            </a:r>
          </a:p>
        </p:txBody>
      </p:sp>
    </p:spTree>
    <p:extLst>
      <p:ext uri="{BB962C8B-B14F-4D97-AF65-F5344CB8AC3E}">
        <p14:creationId xmlns:p14="http://schemas.microsoft.com/office/powerpoint/2010/main" val="126925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474" y="0"/>
            <a:ext cx="1219347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" t="2975" r="1343" b="9111"/>
          <a:stretch/>
        </p:blipFill>
        <p:spPr>
          <a:xfrm>
            <a:off x="150124" y="968992"/>
            <a:ext cx="11879575" cy="504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2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" y="0"/>
            <a:ext cx="12193250" cy="77655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1" t="9567" r="2097" b="19656"/>
          <a:stretch/>
        </p:blipFill>
        <p:spPr>
          <a:xfrm>
            <a:off x="6391701" y="4527438"/>
            <a:ext cx="5800299" cy="323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4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071"/>
            <a:ext cx="12192000" cy="81081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1" t="12939" r="5462" b="35824"/>
          <a:stretch/>
        </p:blipFill>
        <p:spPr>
          <a:xfrm>
            <a:off x="2827361" y="3603007"/>
            <a:ext cx="6537278" cy="29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5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4522"/>
            <a:ext cx="12191999" cy="874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45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335" cy="8181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5538" y="1483942"/>
            <a:ext cx="98970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Young people respect rigour and the discipline of the new qualification.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This is what is frequently missing in their private lives.</a:t>
            </a:r>
          </a:p>
        </p:txBody>
      </p:sp>
    </p:spTree>
    <p:extLst>
      <p:ext uri="{BB962C8B-B14F-4D97-AF65-F5344CB8AC3E}">
        <p14:creationId xmlns:p14="http://schemas.microsoft.com/office/powerpoint/2010/main" val="4092685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0" y="-177421"/>
            <a:ext cx="14026688" cy="84070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77" y="900947"/>
            <a:ext cx="119827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It provides a way of thinking and critical understanding for their future professional progression.</a:t>
            </a:r>
          </a:p>
        </p:txBody>
      </p:sp>
    </p:spTree>
    <p:extLst>
      <p:ext uri="{BB962C8B-B14F-4D97-AF65-F5344CB8AC3E}">
        <p14:creationId xmlns:p14="http://schemas.microsoft.com/office/powerpoint/2010/main" val="325936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9" y="-625642"/>
            <a:ext cx="12206679" cy="8596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5488" y="64166"/>
            <a:ext cx="117092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Demanding and structured year 1 leads to personalisation and ownership in the second year.</a:t>
            </a:r>
          </a:p>
        </p:txBody>
      </p:sp>
    </p:spTree>
    <p:extLst>
      <p:ext uri="{BB962C8B-B14F-4D97-AF65-F5344CB8AC3E}">
        <p14:creationId xmlns:p14="http://schemas.microsoft.com/office/powerpoint/2010/main" val="420170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7148"/>
            <a:ext cx="12192000" cy="914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349200"/>
            <a:ext cx="118871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The exam has a high bar and the students have to be committed and focused in order to achieve.</a:t>
            </a:r>
          </a:p>
        </p:txBody>
      </p:sp>
    </p:spTree>
    <p:extLst>
      <p:ext uri="{BB962C8B-B14F-4D97-AF65-F5344CB8AC3E}">
        <p14:creationId xmlns:p14="http://schemas.microsoft.com/office/powerpoint/2010/main" val="3194764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99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527" y="0"/>
            <a:ext cx="499970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2296" y="2735464"/>
            <a:ext cx="142078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External marking ensures fair and independent assessment, 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not coloured by the relationship with individual students</a:t>
            </a:r>
            <a:r>
              <a:rPr lang="en-GB" sz="6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645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3347"/>
            <a:ext cx="12230442" cy="8293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84" y="217217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Students soon realise that the demanding nature of the exam gives them confidence in themselves and reinforces the value of the qualification.</a:t>
            </a:r>
          </a:p>
        </p:txBody>
      </p:sp>
    </p:spTree>
    <p:extLst>
      <p:ext uri="{BB962C8B-B14F-4D97-AF65-F5344CB8AC3E}">
        <p14:creationId xmlns:p14="http://schemas.microsoft.com/office/powerpoint/2010/main" val="3439462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712" y="-501743"/>
            <a:ext cx="12987175" cy="8635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010" y="117693"/>
            <a:ext cx="497305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Innovative design of the exam allows students to develop their personal projects, while responding to exciting, visual and stimulating brief.</a:t>
            </a:r>
          </a:p>
        </p:txBody>
      </p:sp>
    </p:spTree>
    <p:extLst>
      <p:ext uri="{BB962C8B-B14F-4D97-AF65-F5344CB8AC3E}">
        <p14:creationId xmlns:p14="http://schemas.microsoft.com/office/powerpoint/2010/main" val="205079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558" y="-1"/>
            <a:ext cx="12785558" cy="82487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67137" y="352926"/>
            <a:ext cx="65276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The course required thorough teaching and assessment in order to identify weaknesses and address them to prepare students for the exam  and allow them to achieve. </a:t>
            </a:r>
          </a:p>
        </p:txBody>
      </p:sp>
    </p:spTree>
    <p:extLst>
      <p:ext uri="{BB962C8B-B14F-4D97-AF65-F5344CB8AC3E}">
        <p14:creationId xmlns:p14="http://schemas.microsoft.com/office/powerpoint/2010/main" val="1847518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015" y="2518350"/>
            <a:ext cx="98970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The ethos of the </a:t>
            </a:r>
          </a:p>
          <a:p>
            <a:r>
              <a:rPr lang="en-GB" sz="5400" b="1" dirty="0">
                <a:solidFill>
                  <a:schemeClr val="bg1"/>
                </a:solidFill>
              </a:rPr>
              <a:t>exam is on a deeply </a:t>
            </a:r>
          </a:p>
          <a:p>
            <a:r>
              <a:rPr lang="en-GB" sz="5400" b="1" dirty="0">
                <a:solidFill>
                  <a:schemeClr val="bg1"/>
                </a:solidFill>
              </a:rPr>
              <a:t>reflective, critically analytical </a:t>
            </a:r>
          </a:p>
          <a:p>
            <a:r>
              <a:rPr lang="en-GB" sz="5400" b="1" dirty="0">
                <a:solidFill>
                  <a:schemeClr val="bg1"/>
                </a:solidFill>
              </a:rPr>
              <a:t>and contextual appraisal of own practice and creative journey</a:t>
            </a:r>
            <a:r>
              <a:rPr lang="en-GB" sz="6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8268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5644"/>
            <a:ext cx="12192000" cy="812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2163" y="1385836"/>
            <a:ext cx="439402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solidFill>
                  <a:schemeClr val="bg1"/>
                </a:solidFill>
              </a:rPr>
              <a:t>It is based on curation and understanding of their own work.</a:t>
            </a:r>
          </a:p>
        </p:txBody>
      </p:sp>
    </p:spTree>
    <p:extLst>
      <p:ext uri="{BB962C8B-B14F-4D97-AF65-F5344CB8AC3E}">
        <p14:creationId xmlns:p14="http://schemas.microsoft.com/office/powerpoint/2010/main" val="3382851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164"/>
            <a:ext cx="12618991" cy="7092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84" y="124940"/>
            <a:ext cx="354530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The training for the exam pays off in the second year.</a:t>
            </a:r>
          </a:p>
        </p:txBody>
      </p:sp>
    </p:spTree>
    <p:extLst>
      <p:ext uri="{BB962C8B-B14F-4D97-AF65-F5344CB8AC3E}">
        <p14:creationId xmlns:p14="http://schemas.microsoft.com/office/powerpoint/2010/main" val="257665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990" y="-1341524"/>
            <a:ext cx="12568990" cy="94267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3025" y="0"/>
            <a:ext cx="98970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>
                <a:solidFill>
                  <a:schemeClr val="bg1"/>
                </a:solidFill>
              </a:rPr>
              <a:t>Students understand the importance of broad-ranging research, exciting experimentation and critical thinking and apply it to their own extended projects.</a:t>
            </a:r>
          </a:p>
        </p:txBody>
      </p:sp>
    </p:spTree>
    <p:extLst>
      <p:ext uri="{BB962C8B-B14F-4D97-AF65-F5344CB8AC3E}">
        <p14:creationId xmlns:p14="http://schemas.microsoft.com/office/powerpoint/2010/main" val="2740522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286</Words>
  <Application>Microsoft Office PowerPoint</Application>
  <PresentationFormat>Widescreen</PresentationFormat>
  <Paragraphs>26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South Devon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Pawel Szymanski</dc:creator>
  <cp:lastModifiedBy>Pav Szymanski</cp:lastModifiedBy>
  <cp:revision>14</cp:revision>
  <dcterms:created xsi:type="dcterms:W3CDTF">2019-11-18T15:37:28Z</dcterms:created>
  <dcterms:modified xsi:type="dcterms:W3CDTF">2019-11-23T08:00:52Z</dcterms:modified>
</cp:coreProperties>
</file>